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83" r:id="rId13"/>
    <p:sldId id="269" r:id="rId14"/>
    <p:sldId id="272" r:id="rId15"/>
    <p:sldId id="263" r:id="rId16"/>
    <p:sldId id="278" r:id="rId17"/>
    <p:sldId id="270" r:id="rId18"/>
    <p:sldId id="271" r:id="rId19"/>
    <p:sldId id="284" r:id="rId20"/>
    <p:sldId id="273" r:id="rId21"/>
    <p:sldId id="274" r:id="rId22"/>
    <p:sldId id="285" r:id="rId23"/>
    <p:sldId id="277" r:id="rId24"/>
    <p:sldId id="275" r:id="rId25"/>
    <p:sldId id="276" r:id="rId26"/>
    <p:sldId id="286" r:id="rId27"/>
    <p:sldId id="287" r:id="rId28"/>
    <p:sldId id="288" r:id="rId29"/>
    <p:sldId id="291" r:id="rId30"/>
    <p:sldId id="292" r:id="rId31"/>
    <p:sldId id="294" r:id="rId32"/>
    <p:sldId id="293" r:id="rId33"/>
    <p:sldId id="300" r:id="rId34"/>
    <p:sldId id="299" r:id="rId35"/>
    <p:sldId id="301" r:id="rId36"/>
    <p:sldId id="302" r:id="rId37"/>
    <p:sldId id="304" r:id="rId38"/>
    <p:sldId id="30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3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1A6F6-BFCE-4F1E-887D-7D31867127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計算物理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886560C-B1B4-4E6D-8868-EFB3CB5CB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3106" y="3540440"/>
            <a:ext cx="8561746" cy="977621"/>
          </a:xfrm>
        </p:spPr>
        <p:txBody>
          <a:bodyPr/>
          <a:lstStyle/>
          <a:p>
            <a:r>
              <a:rPr lang="en-US" altLang="zh-TW" sz="2800" dirty="0"/>
              <a:t>Schrödinger equation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7485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605D50-2971-45AB-9F86-5CEF7E71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 condition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AA0274-2315-46FD-8BC5-DC4DD35CD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378E1D-FBB6-48AF-863D-8326DAB5E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8184787" cy="32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22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0BA7F3-F2A0-41FD-A294-16C42FB31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C5F67B-85C3-4CB3-AFA5-B0E279C96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9" y="822960"/>
            <a:ext cx="9729437" cy="8534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6BD7FA6-71A1-40B2-9E36-5B107565B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389" y="1680422"/>
            <a:ext cx="9726195" cy="13167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A412660-7D39-4C1E-8C64-2A033F787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147" y="2981958"/>
            <a:ext cx="9741564" cy="5842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953AE42-A612-4622-A389-B57717B0B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146" y="3521755"/>
            <a:ext cx="9770061" cy="1121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3E4089C-A000-4925-AABC-4833DF5ADD84}"/>
                  </a:ext>
                </a:extLst>
              </p:cNvPr>
              <p:cNvSpPr txBox="1"/>
              <p:nvPr/>
            </p:nvSpPr>
            <p:spPr>
              <a:xfrm>
                <a:off x="6096000" y="3255539"/>
                <a:ext cx="534620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TW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Δt</m:t>
                          </m:r>
                        </m:e>
                      </m:d>
                      <m:r>
                        <a:rPr lang="en-US" altLang="zh-TW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TW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chemeClr val="bg1"/>
                  </a:solidFill>
                </a:endParaRPr>
              </a:p>
              <a:p>
                <a:endParaRPr lang="zh-TW" altLang="en-US" sz="12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3E4089C-A000-4925-AABC-4833DF5AD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55539"/>
                <a:ext cx="5346208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08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F0AE60-540C-4F89-94A4-E254704A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Error function</a:t>
            </a:r>
            <a:endParaRPr lang="zh-TW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D35E0A1-716D-43D7-9DBE-9830E2D00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4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sz="4400" b="0" i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4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4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4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D35E0A1-716D-43D7-9DBE-9830E2D00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6E297BE7-A1FD-471D-A8D8-A640C46BB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982" y="3881326"/>
            <a:ext cx="7872264" cy="15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1F8F5B-032F-4875-8F5A-5C6B5B3B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Plot animation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9DDA0D-1580-4D59-B962-728673114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AC648F-A3EC-4703-BB3D-C7961DF36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5" y="2015732"/>
            <a:ext cx="7506975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51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0FA0BD-6CE2-407A-AB5C-B42DA38B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F1D489-3D43-43CD-9DAB-98888EB7878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534695" y="1991361"/>
                <a:ext cx="4608576" cy="34773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32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32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𝑅𝑎𝑛𝑔𝑒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=−10~10</m:t>
                    </m:r>
                  </m:oMath>
                </a14:m>
                <a:endParaRPr lang="en-US" altLang="zh-TW" sz="3200" b="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F1D489-3D43-43CD-9DAB-98888EB78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34695" y="1991361"/>
                <a:ext cx="4608576" cy="34773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6F266EFF-4E2E-4383-9166-D519A6A2BC6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319520" y="1860481"/>
                <a:ext cx="4743848" cy="359838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3200" dirty="0">
                    <a:solidFill>
                      <a:schemeClr val="tx1"/>
                    </a:solidFill>
                  </a:rPr>
                  <a:t>N = 500</a:t>
                </a:r>
                <a:endParaRPr lang="en-US" altLang="zh-TW" sz="3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altLang="zh-TW" sz="3200" dirty="0"/>
              </a:p>
              <a:p>
                <a:r>
                  <a:rPr lang="en-US" altLang="zh-TW" sz="3200" dirty="0"/>
                  <a:t>T_step = 300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=0.04</m:t>
                    </m:r>
                  </m:oMath>
                </a14:m>
                <a:endParaRPr lang="zh-TW" altLang="en-US" sz="3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6F266EFF-4E2E-4383-9166-D519A6A2B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319520" y="1860481"/>
                <a:ext cx="4743848" cy="3598381"/>
              </a:xfrm>
              <a:blipFill>
                <a:blip r:embed="rId3"/>
                <a:stretch>
                  <a:fillRect l="-2956" t="-5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718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BA1DC2-E9ED-4905-944B-1C930C3B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A24F130-8AE7-42AD-98F5-A1D1C2072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804519"/>
            <a:ext cx="5567939" cy="5116954"/>
          </a:xfrm>
        </p:spPr>
      </p:pic>
    </p:spTree>
    <p:extLst>
      <p:ext uri="{BB962C8B-B14F-4D97-AF65-F5344CB8AC3E}">
        <p14:creationId xmlns:p14="http://schemas.microsoft.com/office/powerpoint/2010/main" val="3374429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24EF0C-D2EE-4AF9-A57C-A4BE71A09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error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7D3CF0-39BD-499B-BA99-635571A06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6E4639-B6B9-4529-8CCE-5D283023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70" y="826703"/>
            <a:ext cx="6136784" cy="47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74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0FA0BD-6CE2-407A-AB5C-B42DA38B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F1D489-3D43-43CD-9DAB-98888EB7878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534695" y="1991361"/>
                <a:ext cx="4608576" cy="34773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32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32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𝑅𝑎𝑛𝑔𝑒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=−10~10</m:t>
                    </m:r>
                  </m:oMath>
                </a14:m>
                <a:endParaRPr lang="en-US" altLang="zh-TW" sz="3200" b="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F1D489-3D43-43CD-9DAB-98888EB78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34695" y="1991361"/>
                <a:ext cx="4608576" cy="34773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6F266EFF-4E2E-4383-9166-D519A6A2BC6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319520" y="1860481"/>
                <a:ext cx="4743848" cy="359838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3200" dirty="0">
                    <a:solidFill>
                      <a:srgbClr val="FF0000"/>
                    </a:solidFill>
                  </a:rPr>
                  <a:t>N = </a:t>
                </a:r>
                <a:r>
                  <a:rPr lang="en-US" altLang="zh-TW" sz="3200" strike="sngStrike" dirty="0">
                    <a:solidFill>
                      <a:srgbClr val="FF0000"/>
                    </a:solidFill>
                  </a:rPr>
                  <a:t>500</a:t>
                </a:r>
                <a14:m>
                  <m:oMath xmlns:m="http://schemas.openxmlformats.org/officeDocument/2006/math">
                    <m:r>
                      <a:rPr lang="en-US" altLang="zh-TW" sz="3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TW" sz="3200" dirty="0">
                    <a:solidFill>
                      <a:srgbClr val="FF0000"/>
                    </a:solidFill>
                  </a:rPr>
                  <a:t>4000</a:t>
                </a:r>
                <a:endParaRPr lang="en-US" altLang="zh-TW" sz="32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altLang="zh-TW" sz="3200" dirty="0"/>
              </a:p>
              <a:p>
                <a:r>
                  <a:rPr lang="en-US" altLang="zh-TW" sz="3200" dirty="0" err="1"/>
                  <a:t>T_step</a:t>
                </a:r>
                <a:r>
                  <a:rPr lang="en-US" altLang="zh-TW" sz="3200" dirty="0"/>
                  <a:t> = 300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=0.04</m:t>
                    </m:r>
                  </m:oMath>
                </a14:m>
                <a:endParaRPr lang="zh-TW" altLang="en-US" sz="3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6F266EFF-4E2E-4383-9166-D519A6A2B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319520" y="1860481"/>
                <a:ext cx="4743848" cy="3598381"/>
              </a:xfrm>
              <a:blipFill>
                <a:blip r:embed="rId3"/>
                <a:stretch>
                  <a:fillRect l="-2956" t="-5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737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BA1DC2-E9ED-4905-944B-1C930C3B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B460898-A3DB-4148-B033-713C16AF2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653502"/>
            <a:ext cx="5875908" cy="5399979"/>
          </a:xfrm>
        </p:spPr>
      </p:pic>
    </p:spTree>
    <p:extLst>
      <p:ext uri="{BB962C8B-B14F-4D97-AF65-F5344CB8AC3E}">
        <p14:creationId xmlns:p14="http://schemas.microsoft.com/office/powerpoint/2010/main" val="246016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901406-8634-425C-8F24-D690A5CA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error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515F31-BAE5-427B-9397-09B304E16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A2AF22-6E1D-4B73-AEAB-13DC8D65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804519"/>
            <a:ext cx="6469813" cy="48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92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4971F8-F038-4E22-A32D-46A3D2C8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Problem</a:t>
            </a:r>
            <a:endParaRPr lang="zh-TW" altLang="en-US" sz="4400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10353847-56F2-4FE0-8019-CA1F65C17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61914"/>
            <a:ext cx="9520158" cy="345061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Use the Crank-Nicholson method to solve the problem of a free wave packe</a:t>
            </a:r>
            <a:r>
              <a:rPr lang="en-US" altLang="zh-TW" sz="3200" dirty="0"/>
              <a:t>t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3F305F8-A5C8-4D92-AFDC-6CD2DFC34362}"/>
                  </a:ext>
                </a:extLst>
              </p:cNvPr>
              <p:cNvSpPr txBox="1"/>
              <p:nvPr/>
            </p:nvSpPr>
            <p:spPr>
              <a:xfrm>
                <a:off x="1534696" y="3310358"/>
                <a:ext cx="5867862" cy="953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3F305F8-A5C8-4D92-AFDC-6CD2DFC34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696" y="3310358"/>
                <a:ext cx="5867862" cy="9537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6F30125-5483-472F-A1A1-4CA9BC386F1F}"/>
                  </a:ext>
                </a:extLst>
              </p:cNvPr>
              <p:cNvSpPr txBox="1"/>
              <p:nvPr/>
            </p:nvSpPr>
            <p:spPr>
              <a:xfrm>
                <a:off x="2514138" y="4472241"/>
                <a:ext cx="5867862" cy="1013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rad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sup>
                      </m:sSup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TW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6F30125-5483-472F-A1A1-4CA9BC386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138" y="4472241"/>
                <a:ext cx="5867862" cy="1013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375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0FA0BD-6CE2-407A-AB5C-B42DA38B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F1D489-3D43-43CD-9DAB-98888EB7878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534695" y="1991361"/>
                <a:ext cx="4608576" cy="34773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200" b="0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altLang="zh-TW" sz="3200" b="0" dirty="0">
                    <a:solidFill>
                      <a:srgbClr val="FF0000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32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𝑅𝑎𝑛𝑔𝑒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=−10~10</m:t>
                    </m:r>
                  </m:oMath>
                </a14:m>
                <a:endParaRPr lang="en-US" altLang="zh-TW" sz="3200" b="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F1D489-3D43-43CD-9DAB-98888EB78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34695" y="1991361"/>
                <a:ext cx="4608576" cy="34773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6F266EFF-4E2E-4383-9166-D519A6A2BC6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319520" y="1860481"/>
                <a:ext cx="4743848" cy="359838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3200" dirty="0"/>
                  <a:t>N = 4000</a:t>
                </a:r>
                <a:endParaRPr lang="en-US" altLang="zh-TW" sz="32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altLang="zh-TW" sz="3200" dirty="0"/>
              </a:p>
              <a:p>
                <a:r>
                  <a:rPr lang="en-US" altLang="zh-TW" sz="3200" dirty="0" err="1"/>
                  <a:t>T_step</a:t>
                </a:r>
                <a:r>
                  <a:rPr lang="en-US" altLang="zh-TW" sz="3200" dirty="0"/>
                  <a:t> = 300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=0.04</m:t>
                    </m:r>
                  </m:oMath>
                </a14:m>
                <a:endParaRPr lang="zh-TW" altLang="en-US" sz="3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6F266EFF-4E2E-4383-9166-D519A6A2B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319520" y="1860481"/>
                <a:ext cx="4743848" cy="3598381"/>
              </a:xfrm>
              <a:blipFill>
                <a:blip r:embed="rId3"/>
                <a:stretch>
                  <a:fillRect l="-2956" t="-5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36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17F98B-E58F-4885-A4E0-DAF188E0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EEF21-058C-4C3D-A0FD-927048CB6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48466C31-ADA3-4FDF-9AE1-5BE7D4DE30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93095" y="803467"/>
            <a:ext cx="4701678" cy="4320858"/>
          </a:xfrm>
        </p:spPr>
      </p:pic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E13C1BF-B817-470E-B517-00C596CA5A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8B072D-F194-42A0-8F36-8C09F5ED09D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7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752E4-F23A-446B-A7B4-BE42C05DE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0840C5-92CA-41CE-81C6-97E51CAC0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2BD9872-B445-4C1B-8205-496C6FB83D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7256A2E-101B-475F-BABD-701E262D9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54E83CF-FC82-4C6B-9A37-BFEFD79C535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3406822-1986-421F-9C1A-34B96E56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45" y="687273"/>
            <a:ext cx="6569797" cy="501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0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0FA0BD-6CE2-407A-AB5C-B42DA38B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F1D489-3D43-43CD-9DAB-98888EB7878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534695" y="1991361"/>
                <a:ext cx="4608576" cy="34773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sz="3200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32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𝑅𝑎𝑛𝑔𝑒</m:t>
                    </m:r>
                    <m:r>
                      <a:rPr lang="en-US" altLang="zh-TW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=−10~10</m:t>
                    </m:r>
                  </m:oMath>
                </a14:m>
                <a:endParaRPr lang="en-US" altLang="zh-TW" sz="2600" strike="sngStrike" dirty="0">
                  <a:solidFill>
                    <a:srgbClr val="FF0000"/>
                  </a:solidFill>
                </a:endParaRPr>
              </a:p>
              <a:p>
                <a:pPr marL="1371600" lvl="3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→−40~40</m:t>
                      </m:r>
                    </m:oMath>
                  </m:oMathPara>
                </a14:m>
                <a:endParaRPr lang="en-US" altLang="zh-TW" sz="32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F1D489-3D43-43CD-9DAB-98888EB78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34695" y="1991361"/>
                <a:ext cx="4608576" cy="34773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6F266EFF-4E2E-4383-9166-D519A6A2BC6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319520" y="1860481"/>
                <a:ext cx="4743848" cy="359838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3200" dirty="0"/>
                  <a:t>N = 4000</a:t>
                </a:r>
                <a:endParaRPr lang="en-US" altLang="zh-TW" sz="32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altLang="zh-TW" sz="3200" dirty="0"/>
              </a:p>
              <a:p>
                <a:r>
                  <a:rPr lang="en-US" altLang="zh-TW" sz="3200" dirty="0" err="1"/>
                  <a:t>T_step</a:t>
                </a:r>
                <a:r>
                  <a:rPr lang="en-US" altLang="zh-TW" sz="3200" dirty="0"/>
                  <a:t> = 300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=0.04</m:t>
                    </m:r>
                  </m:oMath>
                </a14:m>
                <a:endParaRPr lang="zh-TW" altLang="en-US" sz="3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6F266EFF-4E2E-4383-9166-D519A6A2B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319520" y="1860481"/>
                <a:ext cx="4743848" cy="3598381"/>
              </a:xfrm>
              <a:blipFill>
                <a:blip r:embed="rId3"/>
                <a:stretch>
                  <a:fillRect l="-2956" t="-5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115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A96CE-E486-41E9-A948-121B1FB7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C2B81B-8A18-4107-A641-B17B58BB6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9782ED-D428-4E07-B57F-0FCDC2B3D3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34694" y="804163"/>
            <a:ext cx="4878565" cy="4483418"/>
          </a:xfrm>
        </p:spPr>
      </p:pic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35692D6-3EA5-4462-BDC8-66D2881FB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1B92AE1-CB56-42A1-8BF2-9C5FC01B4A6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807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82CD5A-F1CF-42E4-ABC6-81069CB7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62F465-35C7-497C-9300-B96A275C3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6E7552E-0A36-4749-8C19-D5F584DD27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B7BCAB1-C989-4912-8C8E-F81C47A46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90D3350-1BC3-4AB8-A9E5-8EF5296E4EA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F114B08-E3A0-45F3-9E6C-EAAF5138F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28" y="424018"/>
            <a:ext cx="7442404" cy="562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42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0FA0BD-6CE2-407A-AB5C-B42DA38B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F1D489-3D43-43CD-9DAB-98888EB7878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534695" y="1991361"/>
                <a:ext cx="4608576" cy="34773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200" b="0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→5</m:t>
                    </m:r>
                  </m:oMath>
                </a14:m>
                <a:endParaRPr lang="en-US" altLang="zh-TW" sz="3200" b="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32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𝑅𝑎𝑛𝑔𝑒</m:t>
                    </m:r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=−40~40</m:t>
                    </m:r>
                  </m:oMath>
                </a14:m>
                <a:endParaRPr lang="en-US" altLang="zh-TW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F1D489-3D43-43CD-9DAB-98888EB78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34695" y="1991361"/>
                <a:ext cx="4608576" cy="34773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6F266EFF-4E2E-4383-9166-D519A6A2BC6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319520" y="1860481"/>
                <a:ext cx="4743848" cy="359838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3200" dirty="0"/>
                  <a:t>N = 4000</a:t>
                </a:r>
                <a:endParaRPr lang="en-US" altLang="zh-TW" sz="32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altLang="zh-TW" sz="3200" dirty="0"/>
              </a:p>
              <a:p>
                <a:r>
                  <a:rPr lang="en-US" altLang="zh-TW" sz="3200" dirty="0" err="1"/>
                  <a:t>T_step</a:t>
                </a:r>
                <a:r>
                  <a:rPr lang="en-US" altLang="zh-TW" sz="3200" dirty="0"/>
                  <a:t> = 300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=0.04</m:t>
                    </m:r>
                  </m:oMath>
                </a14:m>
                <a:endParaRPr lang="zh-TW" altLang="en-US" sz="3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6F266EFF-4E2E-4383-9166-D519A6A2B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319520" y="1860481"/>
                <a:ext cx="4743848" cy="3598381"/>
              </a:xfrm>
              <a:blipFill>
                <a:blip r:embed="rId3"/>
                <a:stretch>
                  <a:fillRect l="-2956" t="-5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787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D4AA9F-51AB-47A6-8D56-A3EA1D41A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CBFCE9-7A2D-44CB-BD00-41EBD5682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4F8B960-BB72-4B66-A812-3C5945B2C5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34694" y="804162"/>
            <a:ext cx="5831306" cy="5358989"/>
          </a:xfrm>
        </p:spPr>
      </p:pic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4765306-5CD1-469F-8659-386B5BE8B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EDB1E82-F92E-4C52-B7F1-FBDEEBD1B4C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83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16819F-96E3-4966-8CD7-688A398A8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2ED1EFF-4D11-4BA8-B2A6-2977EA259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FA6DD21-12EB-40FC-8B65-09E20327D8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58474A-52FD-411E-9F98-F8A414E89C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A277D45-CC85-405F-B1E8-327C11F5B7E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4C382F2-6258-4A00-A8C8-CA9E8E927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4" y="804163"/>
            <a:ext cx="6418084" cy="49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11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0FA0BD-6CE2-407A-AB5C-B42DA38B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F1D489-3D43-43CD-9DAB-98888EB7878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534695" y="1991361"/>
                <a:ext cx="4608576" cy="34773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200" b="0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TW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altLang="zh-TW" sz="32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32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𝑅𝑎𝑛𝑔𝑒</m:t>
                    </m:r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=−40~40</m:t>
                    </m:r>
                  </m:oMath>
                </a14:m>
                <a:endParaRPr lang="en-US" altLang="zh-TW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F1D489-3D43-43CD-9DAB-98888EB78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34695" y="1991361"/>
                <a:ext cx="4608576" cy="34773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6F266EFF-4E2E-4383-9166-D519A6A2BC6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319520" y="1860481"/>
                <a:ext cx="4743848" cy="359838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3200" dirty="0">
                    <a:solidFill>
                      <a:srgbClr val="C00000"/>
                    </a:solidFill>
                  </a:rPr>
                  <a:t>N = 500 ~ 4000</a:t>
                </a:r>
                <a:endParaRPr lang="en-US" altLang="zh-TW" sz="3200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altLang="zh-TW" sz="3200" dirty="0"/>
              </a:p>
              <a:p>
                <a:r>
                  <a:rPr lang="en-US" altLang="zh-TW" sz="3200" dirty="0" err="1"/>
                  <a:t>T_step</a:t>
                </a:r>
                <a:r>
                  <a:rPr lang="en-US" altLang="zh-TW" sz="3200" dirty="0"/>
                  <a:t> = 300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=0.04</m:t>
                    </m:r>
                  </m:oMath>
                </a14:m>
                <a:endParaRPr lang="zh-TW" altLang="en-US" sz="3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6F266EFF-4E2E-4383-9166-D519A6A2B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319520" y="1860481"/>
                <a:ext cx="4743848" cy="3598381"/>
              </a:xfrm>
              <a:blipFill>
                <a:blip r:embed="rId3"/>
                <a:stretch>
                  <a:fillRect l="-2956" t="-5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37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標題 5">
                <a:extLst>
                  <a:ext uri="{FF2B5EF4-FFF2-40B4-BE49-F238E27FC236}">
                    <a16:creationId xmlns:a16="http://schemas.microsoft.com/office/drawing/2014/main" id="{62AB85AA-F373-4D04-9DC8-7C68D4B435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202" y="2305441"/>
                <a:ext cx="3183128" cy="2247117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altLang="zh-TW" b="0" dirty="0"/>
                </a:br>
                <a:br>
                  <a:rPr lang="en-US" altLang="zh-TW" b="0" dirty="0"/>
                </a:br>
                <a:br>
                  <a:rPr lang="en-US" altLang="zh-TW" b="0" dirty="0"/>
                </a:br>
                <a:endParaRPr lang="zh-TW" altLang="en-US" dirty="0"/>
              </a:p>
            </p:txBody>
          </p:sp>
        </mc:Choice>
        <mc:Fallback xmlns="">
          <p:sp>
            <p:nvSpPr>
              <p:cNvPr id="6" name="標題 5">
                <a:extLst>
                  <a:ext uri="{FF2B5EF4-FFF2-40B4-BE49-F238E27FC236}">
                    <a16:creationId xmlns:a16="http://schemas.microsoft.com/office/drawing/2014/main" id="{62AB85AA-F373-4D04-9DC8-7C68D4B43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202" y="2305441"/>
                <a:ext cx="3183128" cy="2247117"/>
              </a:xfrm>
              <a:blipFill>
                <a:blip r:embed="rId2"/>
                <a:stretch>
                  <a:fillRect l="-5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DF1B0FF-422D-46A9-9286-CB25D29D2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36031" y="798973"/>
            <a:ext cx="5069963" cy="4659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F7BDA2A-0A88-4DFB-B073-CD80AE910878}"/>
                  </a:ext>
                </a:extLst>
              </p:cNvPr>
              <p:cNvSpPr txBox="1"/>
              <p:nvPr/>
            </p:nvSpPr>
            <p:spPr>
              <a:xfrm>
                <a:off x="1086355" y="1291509"/>
                <a:ext cx="5867862" cy="1013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rad>
                        </m:den>
                      </m:f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sup>
                      </m:sSup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TW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F7BDA2A-0A88-4DFB-B073-CD80AE91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355" y="1291509"/>
                <a:ext cx="5867862" cy="1013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6059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A481A3-5C0C-4DB5-B99F-85949859F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1E4171-C374-4B19-A04A-DD3EF7E6A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39B55A-2ADD-412C-8456-AF6848C9D2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1A764E8-1C4D-4D2D-B36A-14C81AB8D9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381A637-29C7-4CA2-86BA-1530D0178A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14D98F-4E97-4D7A-A281-47C5D07C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4" y="225896"/>
            <a:ext cx="7978298" cy="59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87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0FA0BD-6CE2-407A-AB5C-B42DA38B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F1D489-3D43-43CD-9DAB-98888EB7878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534695" y="1991361"/>
                <a:ext cx="4608576" cy="34773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3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32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𝑅𝑎𝑛𝑔𝑒</m:t>
                    </m:r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=−40~40</m:t>
                    </m:r>
                  </m:oMath>
                </a14:m>
                <a:endParaRPr lang="en-US" altLang="zh-TW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F1D489-3D43-43CD-9DAB-98888EB78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34695" y="1991361"/>
                <a:ext cx="4608576" cy="34773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6F266EFF-4E2E-4383-9166-D519A6A2BC6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319520" y="1860481"/>
                <a:ext cx="4743848" cy="359838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3200" dirty="0"/>
                  <a:t>N = 500 ~ 4000</a:t>
                </a:r>
                <a:endParaRPr lang="en-US" altLang="zh-TW" sz="32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=0.01→0.05</m:t>
                    </m:r>
                  </m:oMath>
                </a14:m>
                <a:endParaRPr lang="en-US" altLang="zh-TW" sz="3200" dirty="0">
                  <a:solidFill>
                    <a:srgbClr val="FF0000"/>
                  </a:solidFill>
                </a:endParaRPr>
              </a:p>
              <a:p>
                <a:r>
                  <a:rPr lang="en-US" altLang="zh-TW" sz="3200" dirty="0">
                    <a:solidFill>
                      <a:srgbClr val="FF0000"/>
                    </a:solidFill>
                  </a:rPr>
                  <a:t>T_step = </a:t>
                </a:r>
                <a14:m>
                  <m:oMath xmlns:m="http://schemas.openxmlformats.org/officeDocument/2006/math">
                    <m:r>
                      <a:rPr lang="en-US" altLang="zh-TW" sz="3200" b="0" i="1" strike="sngStrik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300</m:t>
                    </m:r>
                    <m:r>
                      <a:rPr lang="en-US" altLang="zh-TW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TW" sz="3200" dirty="0">
                    <a:solidFill>
                      <a:srgbClr val="FF0000"/>
                    </a:solidFill>
                  </a:rPr>
                  <a:t>60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=0.04</m:t>
                    </m:r>
                  </m:oMath>
                </a14:m>
                <a:endParaRPr lang="zh-TW" altLang="en-US" sz="3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6F266EFF-4E2E-4383-9166-D519A6A2B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319520" y="1860481"/>
                <a:ext cx="4743848" cy="3598381"/>
              </a:xfrm>
              <a:blipFill>
                <a:blip r:embed="rId3"/>
                <a:stretch>
                  <a:fillRect l="-2956" t="-5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629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B73C20-8BE0-43CB-9FB3-090348B5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2C2DA3F-7109-4B57-A630-DB9DAF6FB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46474A-E5D0-4C81-A0C8-6E7FDC592B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E69AEA-AA58-4188-8E24-B8A5C38278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0EC9AAA-4BF8-421D-8B24-0B69BB62033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1352DBC-DBE7-4138-8D98-6AE5D6616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750" y="804163"/>
            <a:ext cx="6429101" cy="49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89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0FA0BD-6CE2-407A-AB5C-B42DA38B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F1D489-3D43-43CD-9DAB-98888EB7878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534695" y="1991361"/>
                <a:ext cx="4608576" cy="34773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3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32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𝑅𝑎𝑛𝑔𝑒</m:t>
                    </m:r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=−40~40</m:t>
                    </m:r>
                  </m:oMath>
                </a14:m>
                <a:endParaRPr lang="en-US" altLang="zh-TW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F1D489-3D43-43CD-9DAB-98888EB78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34695" y="1991361"/>
                <a:ext cx="4608576" cy="34773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6F266EFF-4E2E-4383-9166-D519A6A2BC6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319520" y="1860481"/>
                <a:ext cx="4743848" cy="359838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3200" dirty="0">
                    <a:solidFill>
                      <a:srgbClr val="FF0000"/>
                    </a:solidFill>
                  </a:rPr>
                  <a:t>N = 2000</a:t>
                </a:r>
                <a:endParaRPr lang="en-US" altLang="zh-TW" sz="32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=0.1</m:t>
                    </m:r>
                    <m:r>
                      <a:rPr lang="en-US" altLang="zh-TW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~0.001</m:t>
                    </m:r>
                  </m:oMath>
                </a14:m>
                <a:endParaRPr lang="en-US" altLang="zh-TW" sz="3200" b="0" dirty="0">
                  <a:solidFill>
                    <a:srgbClr val="FF0000"/>
                  </a:solidFill>
                </a:endParaRPr>
              </a:p>
              <a:p>
                <a:r>
                  <a:rPr lang="en-US" altLang="zh-TW" sz="3200" dirty="0"/>
                  <a:t>T_step = 300~30000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=0.04</m:t>
                    </m:r>
                  </m:oMath>
                </a14:m>
                <a:endParaRPr lang="zh-TW" altLang="en-US" sz="3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6F266EFF-4E2E-4383-9166-D519A6A2B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319520" y="1860481"/>
                <a:ext cx="4743848" cy="3598381"/>
              </a:xfrm>
              <a:blipFill>
                <a:blip r:embed="rId3"/>
                <a:stretch>
                  <a:fillRect l="-2956" t="-5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590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FEB822-7BCD-44C4-B1B4-C79496DFF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8AE1DD-DD80-4417-B4D7-609F28BD6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46AA53-95AB-41E3-B96E-EAF7D4F074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75D4708-D5D2-493A-89DB-42A886250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D294787-BB02-4D87-9EC9-2879B35A66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8EDD8E2-91E8-415A-A5DE-228E51EC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4" y="701206"/>
            <a:ext cx="7548880" cy="571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6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0FA0BD-6CE2-407A-AB5C-B42DA38B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F1D489-3D43-43CD-9DAB-98888EB7878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534695" y="1991361"/>
                <a:ext cx="4608576" cy="34773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=0~10</m:t>
                    </m:r>
                  </m:oMath>
                </a14:m>
                <a:endParaRPr lang="en-US" altLang="zh-TW" sz="32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32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𝑅𝑎𝑛𝑔𝑒</m:t>
                    </m:r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=−40~40</m:t>
                    </m:r>
                  </m:oMath>
                </a14:m>
                <a:endParaRPr lang="en-US" altLang="zh-TW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F1D489-3D43-43CD-9DAB-98888EB78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34695" y="1991361"/>
                <a:ext cx="4608576" cy="34773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6F266EFF-4E2E-4383-9166-D519A6A2BC6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319520" y="1860481"/>
                <a:ext cx="4743848" cy="359838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3200" dirty="0"/>
                  <a:t>N = 2000</a:t>
                </a:r>
                <a:endParaRPr lang="en-US" altLang="zh-TW" sz="32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altLang="zh-TW" sz="3200" b="0" dirty="0">
                  <a:solidFill>
                    <a:schemeClr val="tx1"/>
                  </a:solidFill>
                </a:endParaRPr>
              </a:p>
              <a:p>
                <a:r>
                  <a:rPr lang="en-US" altLang="zh-TW" sz="3200" dirty="0"/>
                  <a:t>T_step = 300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=0.04</m:t>
                    </m:r>
                  </m:oMath>
                </a14:m>
                <a:endParaRPr lang="zh-TW" altLang="en-US" sz="3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6F266EFF-4E2E-4383-9166-D519A6A2B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319520" y="1860481"/>
                <a:ext cx="4743848" cy="3598381"/>
              </a:xfrm>
              <a:blipFill>
                <a:blip r:embed="rId3"/>
                <a:stretch>
                  <a:fillRect l="-2956" t="-5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984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799774-6F4C-4BA8-BDB7-3153363E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EE855E-ED1B-4B55-B333-5B610871A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7A5D02E-1738-4E1E-B431-7F88A970EB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7B97F0D-3109-4616-9399-EADA93CF61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A87827-D1E1-4E72-8BF2-748CFE1ECE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7EFE4BF-9D0F-4711-9134-E3DC67731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4" y="804163"/>
            <a:ext cx="7434527" cy="52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80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0FA0BD-6CE2-407A-AB5C-B42DA38B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F1D489-3D43-43CD-9DAB-98888EB7878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534695" y="1991361"/>
                <a:ext cx="4608576" cy="34773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sz="3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30000</m:t>
                            </m:r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arctan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⁡(300000(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−5)</m:t>
                    </m:r>
                  </m:oMath>
                </a14:m>
                <a:r>
                  <a:rPr lang="en-US" altLang="zh-TW" sz="2800" b="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𝑅𝑎𝑛𝑔𝑒</m:t>
                    </m:r>
                    <m:r>
                      <a:rPr lang="en-US" altLang="zh-TW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=−40~40</m:t>
                    </m:r>
                  </m:oMath>
                </a14:m>
                <a:endParaRPr lang="en-US" altLang="zh-TW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F1D489-3D43-43CD-9DAB-98888EB78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34695" y="1991361"/>
                <a:ext cx="4608576" cy="3477366"/>
              </a:xfrm>
              <a:blipFill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6F266EFF-4E2E-4383-9166-D519A6A2BC6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319520" y="1860481"/>
                <a:ext cx="4743848" cy="359838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3200" dirty="0"/>
                  <a:t>N = 2000</a:t>
                </a:r>
                <a:endParaRPr lang="en-US" altLang="zh-TW" sz="32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altLang="zh-TW" sz="3200" b="0" dirty="0">
                  <a:solidFill>
                    <a:schemeClr val="tx1"/>
                  </a:solidFill>
                </a:endParaRPr>
              </a:p>
              <a:p>
                <a:r>
                  <a:rPr lang="en-US" altLang="zh-TW" sz="3200" dirty="0"/>
                  <a:t>T_step = 300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=0.04</m:t>
                    </m:r>
                  </m:oMath>
                </a14:m>
                <a:endParaRPr lang="zh-TW" altLang="en-US" sz="3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6F266EFF-4E2E-4383-9166-D519A6A2B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319520" y="1860481"/>
                <a:ext cx="4743848" cy="3598381"/>
              </a:xfrm>
              <a:blipFill>
                <a:blip r:embed="rId3"/>
                <a:stretch>
                  <a:fillRect l="-2956" t="-5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5062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E54A90-500A-48D6-973D-C06D47A7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B4A175-17BC-4647-9163-5CE900B02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8E83B02-26E3-44A1-8DD3-F57F85B8A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B0ED2B0-F548-48BE-8002-EEA803C8AD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F2DDD0D-D7F4-402E-BE0B-497F5083B8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63128" y="692057"/>
            <a:ext cx="5514109" cy="5067485"/>
          </a:xfrm>
        </p:spPr>
      </p:pic>
    </p:spTree>
    <p:extLst>
      <p:ext uri="{BB962C8B-B14F-4D97-AF65-F5344CB8AC3E}">
        <p14:creationId xmlns:p14="http://schemas.microsoft.com/office/powerpoint/2010/main" val="1448273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780E490-73BD-4B2B-AE0F-81BDE5345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13755"/>
            <a:ext cx="9520158" cy="1049235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Crank-Nicholson method?</a:t>
            </a:r>
            <a:endParaRPr lang="zh-TW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4B0C75BD-E76E-4A87-8FEE-68A6AE1E4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4696" y="2015732"/>
                <a:ext cx="9520158" cy="3887228"/>
              </a:xfrm>
            </p:spPr>
            <p:txBody>
              <a:bodyPr>
                <a:norm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𝜕𝜓</m:t>
                        </m:r>
                      </m:num>
                      <m:den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𝑖𝐻𝑡</m:t>
                        </m:r>
                      </m:sup>
                    </m:sSup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endParaRPr lang="en-US" altLang="zh-TW" sz="3200" b="0" dirty="0"/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𝑖𝐻𝑡</m:t>
                        </m:r>
                      </m:sup>
                    </m:sSup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𝑖𝐻</m:t>
                        </m:r>
                        <m:r>
                          <m:rPr>
                            <m:sty m:val="p"/>
                          </m:rPr>
                          <a:rPr lang="en-US" altLang="zh-TW" sz="3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𝑖𝐻</m:t>
                        </m:r>
                        <m:r>
                          <m:rPr>
                            <m:sty m:val="p"/>
                          </m:rPr>
                          <a:rPr lang="en-US" altLang="zh-TW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3200" dirty="0"/>
                  <a:t> 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𝑖𝐻</m:t>
                        </m:r>
                        <m:r>
                          <m:rPr>
                            <m:sty m:val="p"/>
                          </m:rPr>
                          <a:rPr lang="en-US" altLang="zh-TW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sSubSup>
                      <m:sSub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𝑖𝐻</m:t>
                        </m:r>
                        <m:r>
                          <m:rPr>
                            <m:sty m:val="p"/>
                          </m:rPr>
                          <a:rPr lang="en-US" altLang="zh-TW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altLang="zh-TW" sz="3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  <m:sSubSup>
                      <m:sSub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altLang="zh-TW" sz="3200" dirty="0"/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4B0C75BD-E76E-4A87-8FEE-68A6AE1E4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4696" y="2015732"/>
                <a:ext cx="9520158" cy="38872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29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E596CE8-9264-4667-AFB0-5C3E06952B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4696" y="589280"/>
                <a:ext cx="9520158" cy="487706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R.H.S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sSubSup>
                              <m:sSubSupPr>
                                <m:ctrlP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8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p>
                              <m:sSupPr>
                                <m:ctrlP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sz="28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TW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Sup>
                      <m:sSub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1+2</m:t>
                        </m:r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sty m:val="p"/>
                          </m:rPr>
                          <a:rPr lang="en-US" altLang="zh-TW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Sup>
                      <m:sSub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altLang="zh-TW" sz="2800" b="0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sz="2800" dirty="0"/>
                  <a:t>L.H.S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sSubSup>
                              <m:sSubSup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p>
                              <m:sSup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sz="28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TW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Sup>
                      <m:sSub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sty m:val="p"/>
                          </m:rPr>
                          <a:rPr lang="en-US" altLang="zh-TW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Sup>
                      <m:sSub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altLang="zh-TW" sz="2800" dirty="0"/>
              </a:p>
              <a:p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E596CE8-9264-4667-AFB0-5C3E06952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4696" y="589280"/>
                <a:ext cx="9520158" cy="4877065"/>
              </a:xfrm>
              <a:blipFill>
                <a:blip r:embed="rId2"/>
                <a:stretch>
                  <a:fillRect l="-11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C168825-5743-4CFF-BE1E-39AB6E8448BB}"/>
                  </a:ext>
                </a:extLst>
              </p:cNvPr>
              <p:cNvSpPr txBox="1"/>
              <p:nvPr/>
            </p:nvSpPr>
            <p:spPr>
              <a:xfrm>
                <a:off x="9031704" y="857261"/>
                <a:ext cx="2540000" cy="901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C168825-5743-4CFF-BE1E-39AB6E844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704" y="857261"/>
                <a:ext cx="2540000" cy="9017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75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33AD419-2BB7-404A-9924-2EA711A0EF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4696" y="558800"/>
                <a:ext cx="10230584" cy="520192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US" altLang="zh-TW" sz="32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TW" sz="320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32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3200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TW" sz="32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TW" altLang="en-US" sz="3200" i="1" dirty="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3200" b="0" i="1" dirty="0" smtClean="0">
                        <a:latin typeface="Cambria Math" panose="02040503050406030204" pitchFamily="18" charset="0"/>
                      </a:rPr>
                      <m:t>=1+2</m:t>
                    </m:r>
                    <m:r>
                      <a:rPr lang="en-US" altLang="zh-TW" sz="32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3200" b="0" i="1" dirty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TW" sz="32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altLang="zh-TW" sz="3200" b="0" i="0" dirty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TW" altLang="en-US" sz="3200" i="1" dirty="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3200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TW" sz="3200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3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3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3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32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3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2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TW" altLang="en-US" sz="3200" i="1" dirty="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TW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3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3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32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3200" i="1" dirty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TW" sz="32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32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32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32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32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32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altLang="zh-TW" sz="3200" dirty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altLang="zh-TW" sz="3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3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TW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32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TW" altLang="en-US" sz="3200" i="1" dirty="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TW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3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3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3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32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3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200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sz="3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3200" b="0" i="0" smtClean="0">
                            <a:latin typeface="Cambria Math" panose="02040503050406030204" pitchFamily="18" charset="0"/>
                          </a:rPr>
                          <m:t>Δt</m:t>
                        </m:r>
                      </m:e>
                    </m:d>
                    <m:r>
                      <a:rPr lang="en-US" altLang="zh-TW" sz="32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TW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3200" b="0" dirty="0"/>
              </a:p>
              <a:p>
                <a:pPr>
                  <a:lnSpc>
                    <a:spcPct val="150000"/>
                  </a:lnSpc>
                </a:pPr>
                <a:endParaRPr lang="zh-TW" altLang="en-US" sz="32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33AD419-2BB7-404A-9924-2EA711A0E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4696" y="558800"/>
                <a:ext cx="10230584" cy="520192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1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B9252-6191-4208-B850-D7F13531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matrix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6CA543-77B0-45A7-A932-586D3D588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8C1CFC-4AA2-49BC-9D58-6F9B9E09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570" y="987740"/>
            <a:ext cx="6387410" cy="455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14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B9252-6191-4208-B850-D7F13531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 matrix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6CA543-77B0-45A7-A932-586D3D588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4244CF-D90D-4D51-B314-42AA7F448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156" y="804519"/>
            <a:ext cx="7123148" cy="47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39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8F2F9BD8-6C68-45B2-B1F1-7F7F7063D3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4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TW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4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4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8F2F9BD8-6C68-45B2-B1F1-7F7F7063D3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8FB1A37-11F2-46D5-BA11-E66E20CBC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7992" y="2173798"/>
            <a:ext cx="9284656" cy="283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99036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TM10001114[[fn=圖庫]]</Template>
  <TotalTime>2142</TotalTime>
  <Words>541</Words>
  <Application>Microsoft Office PowerPoint</Application>
  <PresentationFormat>寬螢幕</PresentationFormat>
  <Paragraphs>114</Paragraphs>
  <Slides>38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3" baseType="lpstr">
      <vt:lpstr>新細明體</vt:lpstr>
      <vt:lpstr>Arial</vt:lpstr>
      <vt:lpstr>Cambria Math</vt:lpstr>
      <vt:lpstr>Palatino Linotype</vt:lpstr>
      <vt:lpstr>圖庫</vt:lpstr>
      <vt:lpstr>計算物理</vt:lpstr>
      <vt:lpstr>Problem</vt:lpstr>
      <vt:lpstr>p_0=0   </vt:lpstr>
      <vt:lpstr>Crank-Nicholson method?</vt:lpstr>
      <vt:lpstr>PowerPoint 簡報</vt:lpstr>
      <vt:lpstr>PowerPoint 簡報</vt:lpstr>
      <vt:lpstr>A matrix</vt:lpstr>
      <vt:lpstr>B matrix</vt:lpstr>
      <vt:lpstr>ψ(x,t)</vt:lpstr>
      <vt:lpstr>Control condition</vt:lpstr>
      <vt:lpstr>PowerPoint 簡報</vt:lpstr>
      <vt:lpstr>Error function</vt:lpstr>
      <vt:lpstr>Plot animation</vt:lpstr>
      <vt:lpstr>condition</vt:lpstr>
      <vt:lpstr>PowerPoint 簡報</vt:lpstr>
      <vt:lpstr>error</vt:lpstr>
      <vt:lpstr>condition</vt:lpstr>
      <vt:lpstr>PowerPoint 簡報</vt:lpstr>
      <vt:lpstr>error</vt:lpstr>
      <vt:lpstr>condition</vt:lpstr>
      <vt:lpstr>PowerPoint 簡報</vt:lpstr>
      <vt:lpstr>PowerPoint 簡報</vt:lpstr>
      <vt:lpstr>condition</vt:lpstr>
      <vt:lpstr>PowerPoint 簡報</vt:lpstr>
      <vt:lpstr>PowerPoint 簡報</vt:lpstr>
      <vt:lpstr>condition</vt:lpstr>
      <vt:lpstr>PowerPoint 簡報</vt:lpstr>
      <vt:lpstr>PowerPoint 簡報</vt:lpstr>
      <vt:lpstr>condition</vt:lpstr>
      <vt:lpstr>PowerPoint 簡報</vt:lpstr>
      <vt:lpstr>condition</vt:lpstr>
      <vt:lpstr>PowerPoint 簡報</vt:lpstr>
      <vt:lpstr>condition</vt:lpstr>
      <vt:lpstr>PowerPoint 簡報</vt:lpstr>
      <vt:lpstr>condition</vt:lpstr>
      <vt:lpstr>PowerPoint 簡報</vt:lpstr>
      <vt:lpstr>condition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計算物理</dc:title>
  <dc:creator>明崴 歐陽</dc:creator>
  <cp:lastModifiedBy>明崴 歐陽</cp:lastModifiedBy>
  <cp:revision>60</cp:revision>
  <dcterms:created xsi:type="dcterms:W3CDTF">2019-11-09T13:12:03Z</dcterms:created>
  <dcterms:modified xsi:type="dcterms:W3CDTF">2019-12-26T12:05:46Z</dcterms:modified>
</cp:coreProperties>
</file>